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6" r:id="rId5"/>
    <p:sldId id="259" r:id="rId6"/>
    <p:sldId id="260" r:id="rId7"/>
    <p:sldId id="261" r:id="rId8"/>
    <p:sldId id="262" r:id="rId9"/>
    <p:sldId id="263" r:id="rId10"/>
    <p:sldId id="275" r:id="rId11"/>
    <p:sldId id="264" r:id="rId12"/>
    <p:sldId id="265" r:id="rId13"/>
    <p:sldId id="267" r:id="rId14"/>
    <p:sldId id="268" r:id="rId15"/>
    <p:sldId id="274"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sorterViewPr>
    <p:cViewPr>
      <p:scale>
        <a:sx n="60" d="100"/>
        <a:sy n="60" d="100"/>
      </p:scale>
      <p:origin x="0" y="1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CDA2A5-69DA-4500-81EA-86B0990C8FCF}"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52307-0D53-495C-9125-A601D44F546B}" type="slidenum">
              <a:rPr lang="en-US" smtClean="0"/>
              <a:t>‹#›</a:t>
            </a:fld>
            <a:endParaRPr lang="en-US"/>
          </a:p>
        </p:txBody>
      </p:sp>
    </p:spTree>
    <p:extLst>
      <p:ext uri="{BB962C8B-B14F-4D97-AF65-F5344CB8AC3E}">
        <p14:creationId xmlns:p14="http://schemas.microsoft.com/office/powerpoint/2010/main" val="115274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DA2A5-69DA-4500-81EA-86B0990C8FCF}"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52307-0D53-495C-9125-A601D44F546B}" type="slidenum">
              <a:rPr lang="en-US" smtClean="0"/>
              <a:t>‹#›</a:t>
            </a:fld>
            <a:endParaRPr lang="en-US"/>
          </a:p>
        </p:txBody>
      </p:sp>
    </p:spTree>
    <p:extLst>
      <p:ext uri="{BB962C8B-B14F-4D97-AF65-F5344CB8AC3E}">
        <p14:creationId xmlns:p14="http://schemas.microsoft.com/office/powerpoint/2010/main" val="58197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DA2A5-69DA-4500-81EA-86B0990C8FCF}"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52307-0D53-495C-9125-A601D44F546B}" type="slidenum">
              <a:rPr lang="en-US" smtClean="0"/>
              <a:t>‹#›</a:t>
            </a:fld>
            <a:endParaRPr lang="en-US"/>
          </a:p>
        </p:txBody>
      </p:sp>
    </p:spTree>
    <p:extLst>
      <p:ext uri="{BB962C8B-B14F-4D97-AF65-F5344CB8AC3E}">
        <p14:creationId xmlns:p14="http://schemas.microsoft.com/office/powerpoint/2010/main" val="330676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DA2A5-69DA-4500-81EA-86B0990C8FCF}"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52307-0D53-495C-9125-A601D44F546B}" type="slidenum">
              <a:rPr lang="en-US" smtClean="0"/>
              <a:t>‹#›</a:t>
            </a:fld>
            <a:endParaRPr lang="en-US"/>
          </a:p>
        </p:txBody>
      </p:sp>
    </p:spTree>
    <p:extLst>
      <p:ext uri="{BB962C8B-B14F-4D97-AF65-F5344CB8AC3E}">
        <p14:creationId xmlns:p14="http://schemas.microsoft.com/office/powerpoint/2010/main" val="63598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DA2A5-69DA-4500-81EA-86B0990C8FCF}"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52307-0D53-495C-9125-A601D44F546B}" type="slidenum">
              <a:rPr lang="en-US" smtClean="0"/>
              <a:t>‹#›</a:t>
            </a:fld>
            <a:endParaRPr lang="en-US"/>
          </a:p>
        </p:txBody>
      </p:sp>
    </p:spTree>
    <p:extLst>
      <p:ext uri="{BB962C8B-B14F-4D97-AF65-F5344CB8AC3E}">
        <p14:creationId xmlns:p14="http://schemas.microsoft.com/office/powerpoint/2010/main" val="38139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DA2A5-69DA-4500-81EA-86B0990C8FCF}" type="datetimeFigureOut">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52307-0D53-495C-9125-A601D44F546B}" type="slidenum">
              <a:rPr lang="en-US" smtClean="0"/>
              <a:t>‹#›</a:t>
            </a:fld>
            <a:endParaRPr lang="en-US"/>
          </a:p>
        </p:txBody>
      </p:sp>
    </p:spTree>
    <p:extLst>
      <p:ext uri="{BB962C8B-B14F-4D97-AF65-F5344CB8AC3E}">
        <p14:creationId xmlns:p14="http://schemas.microsoft.com/office/powerpoint/2010/main" val="276205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CDA2A5-69DA-4500-81EA-86B0990C8FCF}" type="datetimeFigureOut">
              <a:rPr lang="en-US" smtClean="0"/>
              <a:t>6/20/2014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52307-0D53-495C-9125-A601D44F546B}" type="slidenum">
              <a:rPr lang="en-US" smtClean="0"/>
              <a:t>‹#›</a:t>
            </a:fld>
            <a:endParaRPr lang="en-US"/>
          </a:p>
        </p:txBody>
      </p:sp>
    </p:spTree>
    <p:extLst>
      <p:ext uri="{BB962C8B-B14F-4D97-AF65-F5344CB8AC3E}">
        <p14:creationId xmlns:p14="http://schemas.microsoft.com/office/powerpoint/2010/main" val="362913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DA2A5-69DA-4500-81EA-86B0990C8FCF}" type="datetimeFigureOut">
              <a:rPr lang="en-US" smtClean="0"/>
              <a:t>6/20/2014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52307-0D53-495C-9125-A601D44F546B}" type="slidenum">
              <a:rPr lang="en-US" smtClean="0"/>
              <a:t>‹#›</a:t>
            </a:fld>
            <a:endParaRPr lang="en-US"/>
          </a:p>
        </p:txBody>
      </p:sp>
    </p:spTree>
    <p:extLst>
      <p:ext uri="{BB962C8B-B14F-4D97-AF65-F5344CB8AC3E}">
        <p14:creationId xmlns:p14="http://schemas.microsoft.com/office/powerpoint/2010/main" val="23413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DA2A5-69DA-4500-81EA-86B0990C8FCF}" type="datetimeFigureOut">
              <a:rPr lang="en-US" smtClean="0"/>
              <a:t>6/20/2014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52307-0D53-495C-9125-A601D44F546B}" type="slidenum">
              <a:rPr lang="en-US" smtClean="0"/>
              <a:t>‹#›</a:t>
            </a:fld>
            <a:endParaRPr lang="en-US"/>
          </a:p>
        </p:txBody>
      </p:sp>
    </p:spTree>
    <p:extLst>
      <p:ext uri="{BB962C8B-B14F-4D97-AF65-F5344CB8AC3E}">
        <p14:creationId xmlns:p14="http://schemas.microsoft.com/office/powerpoint/2010/main" val="7121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DA2A5-69DA-4500-81EA-86B0990C8FCF}" type="datetimeFigureOut">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52307-0D53-495C-9125-A601D44F546B}" type="slidenum">
              <a:rPr lang="en-US" smtClean="0"/>
              <a:t>‹#›</a:t>
            </a:fld>
            <a:endParaRPr lang="en-US"/>
          </a:p>
        </p:txBody>
      </p:sp>
    </p:spTree>
    <p:extLst>
      <p:ext uri="{BB962C8B-B14F-4D97-AF65-F5344CB8AC3E}">
        <p14:creationId xmlns:p14="http://schemas.microsoft.com/office/powerpoint/2010/main" val="89283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DA2A5-69DA-4500-81EA-86B0990C8FCF}" type="datetimeFigureOut">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52307-0D53-495C-9125-A601D44F546B}" type="slidenum">
              <a:rPr lang="en-US" smtClean="0"/>
              <a:t>‹#›</a:t>
            </a:fld>
            <a:endParaRPr lang="en-US"/>
          </a:p>
        </p:txBody>
      </p:sp>
    </p:spTree>
    <p:extLst>
      <p:ext uri="{BB962C8B-B14F-4D97-AF65-F5344CB8AC3E}">
        <p14:creationId xmlns:p14="http://schemas.microsoft.com/office/powerpoint/2010/main" val="255280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DA2A5-69DA-4500-81EA-86B0990C8FCF}" type="datetimeFigureOut">
              <a:rPr lang="en-US" smtClean="0"/>
              <a:t>6/20/2014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52307-0D53-495C-9125-A601D44F546B}" type="slidenum">
              <a:rPr lang="en-US" smtClean="0"/>
              <a:t>‹#›</a:t>
            </a:fld>
            <a:endParaRPr lang="en-US"/>
          </a:p>
        </p:txBody>
      </p:sp>
    </p:spTree>
    <p:extLst>
      <p:ext uri="{BB962C8B-B14F-4D97-AF65-F5344CB8AC3E}">
        <p14:creationId xmlns:p14="http://schemas.microsoft.com/office/powerpoint/2010/main" val="2401798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ani_malati@yahoo.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873" y="685800"/>
            <a:ext cx="6792282" cy="53924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4"/>
          <p:cNvSpPr txBox="1"/>
          <p:nvPr/>
        </p:nvSpPr>
        <p:spPr>
          <a:xfrm>
            <a:off x="2514600" y="2438400"/>
            <a:ext cx="4343400" cy="1828800"/>
          </a:xfrm>
          <a:prstGeom prst="rect">
            <a:avLst/>
          </a:prstGeom>
          <a:noFill/>
        </p:spPr>
        <p:txBody>
          <a:bodyPr wrap="square" rtlCol="0">
            <a:prstTxWarp prst="textWave4">
              <a:avLst/>
            </a:prstTxWarp>
            <a:spAutoFit/>
          </a:bodyPr>
          <a:lstStyle/>
          <a:p>
            <a:r>
              <a:rPr lang="en-US" sz="4800" dirty="0" err="1" smtClean="0">
                <a:solidFill>
                  <a:schemeClr val="accent5">
                    <a:lumMod val="50000"/>
                  </a:schemeClr>
                </a:solidFill>
                <a:latin typeface="NikoshBAN" pitchFamily="2" charset="0"/>
                <a:cs typeface="NikoshBAN" pitchFamily="2" charset="0"/>
              </a:rPr>
              <a:t>স্বাগতম</a:t>
            </a:r>
            <a:r>
              <a:rPr lang="en-US" dirty="0" smtClean="0"/>
              <a:t> </a:t>
            </a:r>
            <a:endParaRPr lang="en-US" dirty="0"/>
          </a:p>
        </p:txBody>
      </p:sp>
    </p:spTree>
    <p:extLst>
      <p:ext uri="{BB962C8B-B14F-4D97-AF65-F5344CB8AC3E}">
        <p14:creationId xmlns:p14="http://schemas.microsoft.com/office/powerpoint/2010/main" val="104689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mph" presetSubtype="0" fill="hold" nodeType="clickEffect">
                                  <p:stCondLst>
                                    <p:cond delay="0"/>
                                  </p:stCondLst>
                                  <p:childTnLst>
                                    <p:animClr clrSpc="hsl" dir="cw">
                                      <p:cBhvr override="childStyle">
                                        <p:cTn id="11" dur="500" fill="hold"/>
                                        <p:tgtEl>
                                          <p:spTgt spid="5">
                                            <p:txEl>
                                              <p:pRg st="0" end="0"/>
                                            </p:txEl>
                                          </p:spTgt>
                                        </p:tgtEl>
                                        <p:attrNameLst>
                                          <p:attrName>style.color</p:attrName>
                                        </p:attrNameLst>
                                      </p:cBhvr>
                                      <p:by>
                                        <p:hsl h="0" s="12549" l="25098"/>
                                      </p:by>
                                    </p:animClr>
                                    <p:animClr clrSpc="hsl" dir="cw">
                                      <p:cBhvr>
                                        <p:cTn id="12" dur="500" fill="hold"/>
                                        <p:tgtEl>
                                          <p:spTgt spid="5">
                                            <p:txEl>
                                              <p:pRg st="0" end="0"/>
                                            </p:txEl>
                                          </p:spTgt>
                                        </p:tgtEl>
                                        <p:attrNameLst>
                                          <p:attrName>fillcolor</p:attrName>
                                        </p:attrNameLst>
                                      </p:cBhvr>
                                      <p:by>
                                        <p:hsl h="0" s="12549" l="25098"/>
                                      </p:by>
                                    </p:animClr>
                                    <p:animClr clrSpc="hsl" dir="cw">
                                      <p:cBhvr>
                                        <p:cTn id="13" dur="500" fill="hold"/>
                                        <p:tgtEl>
                                          <p:spTgt spid="5">
                                            <p:txEl>
                                              <p:pRg st="0" end="0"/>
                                            </p:txEl>
                                          </p:spTgt>
                                        </p:tgtEl>
                                        <p:attrNameLst>
                                          <p:attrName>stroke.color</p:attrName>
                                        </p:attrNameLst>
                                      </p:cBhvr>
                                      <p:by>
                                        <p:hsl h="0" s="12549" l="25098"/>
                                      </p:by>
                                    </p:animClr>
                                    <p:set>
                                      <p:cBhvr>
                                        <p:cTn id="14"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chemeClr val="accent4">
              <a:lumMod val="75000"/>
            </a:schemeClr>
          </a:solidFill>
        </p:spPr>
        <p:txBody>
          <a:bodyPr/>
          <a:lstStyle/>
          <a:p>
            <a:r>
              <a:rPr lang="en-US" dirty="0" err="1" smtClean="0">
                <a:solidFill>
                  <a:schemeClr val="bg1"/>
                </a:solidFill>
                <a:latin typeface="NikoshBAN" pitchFamily="2" charset="0"/>
                <a:cs typeface="NikoshBAN" pitchFamily="2" charset="0"/>
              </a:rPr>
              <a:t>হ্যাকিং</a:t>
            </a:r>
            <a:endParaRPr lang="en-US" dirty="0">
              <a:solidFill>
                <a:schemeClr val="bg1"/>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9" y="1274618"/>
            <a:ext cx="5334000" cy="4800600"/>
          </a:xfrm>
          <a:prstGeom prst="rect">
            <a:avLst/>
          </a:prstGeom>
        </p:spPr>
      </p:pic>
      <p:sp>
        <p:nvSpPr>
          <p:cNvPr id="5" name="Rounded Rectangle 4"/>
          <p:cNvSpPr/>
          <p:nvPr/>
        </p:nvSpPr>
        <p:spPr>
          <a:xfrm>
            <a:off x="5257800" y="1274618"/>
            <a:ext cx="3733800" cy="5410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কিছু অসাধু মানুষেরা অন্যের এলাকায় (কম্পিউটার ও ওয়েব সাইট) প্রবেশ করে তার তথ্য দেখে, সরিয়ে নেয় কিংবা অনেক সময় নষ্ট করে দেয়। এ পদ্ধতিকে বলে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Hacking </a:t>
            </a: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(হ্যাকিং</a:t>
            </a:r>
            <a:r>
              <a:rPr lang="bn-IN"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779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2"/>
          </a:xfrm>
        </p:spPr>
        <p:style>
          <a:lnRef idx="1">
            <a:schemeClr val="accent4"/>
          </a:lnRef>
          <a:fillRef idx="3">
            <a:schemeClr val="accent4"/>
          </a:fillRef>
          <a:effectRef idx="2">
            <a:schemeClr val="accent4"/>
          </a:effectRef>
          <a:fontRef idx="minor">
            <a:schemeClr val="lt1"/>
          </a:fontRef>
        </p:style>
        <p:txBody>
          <a:bodyPr>
            <a:noAutofit/>
          </a:bodyPr>
          <a:lstStyle/>
          <a:p>
            <a:r>
              <a:rPr lang="en-US" sz="6600" dirty="0" err="1" smtClean="0">
                <a:latin typeface="NikoshBAN" pitchFamily="2" charset="0"/>
                <a:cs typeface="NikoshBAN" pitchFamily="2" charset="0"/>
              </a:rPr>
              <a:t>হ্যাকার</a:t>
            </a:r>
            <a:endParaRPr lang="en-US" sz="6600"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7143750" cy="5715000"/>
          </a:xfrm>
          <a:prstGeom prst="rect">
            <a:avLst/>
          </a:prstGeom>
        </p:spPr>
      </p:pic>
      <p:sp>
        <p:nvSpPr>
          <p:cNvPr id="6" name="Rectangle 5"/>
          <p:cNvSpPr/>
          <p:nvPr/>
        </p:nvSpPr>
        <p:spPr>
          <a:xfrm>
            <a:off x="0" y="5870864"/>
            <a:ext cx="6019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200" dirty="0" smtClean="0">
                <a:latin typeface="NikoshBAN" pitchFamily="2" charset="0"/>
                <a:cs typeface="NikoshBAN" pitchFamily="2" charset="0"/>
              </a:rPr>
              <a:t>মাইকেল ক্যালসি (</a:t>
            </a:r>
            <a:r>
              <a:rPr lang="en-US" sz="3200" dirty="0" smtClean="0">
                <a:latin typeface="NikoshBAN" pitchFamily="2" charset="0"/>
                <a:cs typeface="NikoshBAN" pitchFamily="2" charset="0"/>
              </a:rPr>
              <a:t>Michael </a:t>
            </a:r>
            <a:r>
              <a:rPr lang="en-US" sz="3200" dirty="0" err="1" smtClean="0">
                <a:latin typeface="NikoshBAN" pitchFamily="2" charset="0"/>
                <a:cs typeface="NikoshBAN" pitchFamily="2" charset="0"/>
              </a:rPr>
              <a:t>Calce</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9" name="Rounded Rectangle 8"/>
          <p:cNvSpPr/>
          <p:nvPr/>
        </p:nvSpPr>
        <p:spPr>
          <a:xfrm>
            <a:off x="7143750" y="914400"/>
            <a:ext cx="2000249" cy="5715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IN" sz="2800" dirty="0" smtClean="0">
                <a:latin typeface="NikoshBAN" pitchFamily="2" charset="0"/>
                <a:cs typeface="NikoshBAN" pitchFamily="2" charset="0"/>
              </a:rPr>
              <a:t>যারা হ্যাকিং করে তাদেরকে </a:t>
            </a:r>
            <a:r>
              <a:rPr lang="en-US" sz="2800" dirty="0" smtClean="0">
                <a:latin typeface="NikoshBAN" pitchFamily="2" charset="0"/>
                <a:cs typeface="NikoshBAN" pitchFamily="2" charset="0"/>
              </a:rPr>
              <a:t>Hacker</a:t>
            </a:r>
            <a:r>
              <a:rPr lang="bn-IN" sz="2800" dirty="0" smtClean="0">
                <a:latin typeface="NikoshBAN" pitchFamily="2" charset="0"/>
                <a:cs typeface="NikoshBAN" pitchFamily="2" charset="0"/>
              </a:rPr>
              <a:t> (হ্যাকার)</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বলে।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9884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36"/>
            <a:ext cx="9144000" cy="868362"/>
          </a:xfrm>
        </p:spPr>
        <p:style>
          <a:lnRef idx="0">
            <a:schemeClr val="accent1"/>
          </a:lnRef>
          <a:fillRef idx="3">
            <a:schemeClr val="accent1"/>
          </a:fillRef>
          <a:effectRef idx="3">
            <a:schemeClr val="accent1"/>
          </a:effectRef>
          <a:fontRef idx="minor">
            <a:schemeClr val="lt1"/>
          </a:fontRef>
        </p:style>
        <p:txBody>
          <a:bodyPr>
            <a:normAutofit/>
          </a:bodyPr>
          <a:lstStyle/>
          <a:p>
            <a:r>
              <a:rPr lang="bn-I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হ্যাকিং-এর ক্ষতি</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8200"/>
            <a:ext cx="5715000" cy="5151549"/>
          </a:xfrm>
        </p:spPr>
      </p:pic>
      <p:sp>
        <p:nvSpPr>
          <p:cNvPr id="5" name="Rounded Rectangle 4"/>
          <p:cNvSpPr/>
          <p:nvPr/>
        </p:nvSpPr>
        <p:spPr>
          <a:xfrm>
            <a:off x="5715000" y="838200"/>
            <a:ext cx="3352800" cy="5943600"/>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900" dirty="0" smtClean="0">
                <a:latin typeface="NikoshBAN" pitchFamily="2" charset="0"/>
                <a:cs typeface="NikoshBAN" pitchFamily="2" charset="0"/>
              </a:rPr>
              <a:t> ২০০০ সালে কুইবেকের ১৫ বছর বয়সী হ্যাকার ডেল, ইয়াহু, আমাজন, ই-বে সিএনএনের মতো বড় বড় প্রতিষ্ঠান হ্যাক করে ১০০ কোটি ডলারের বেশি ক্ষতি করে।</a:t>
            </a:r>
            <a:endParaRPr lang="en-US" sz="3900" dirty="0">
              <a:latin typeface="NikoshBAN" pitchFamily="2" charset="0"/>
              <a:cs typeface="NikoshBAN" pitchFamily="2" charset="0"/>
            </a:endParaRPr>
          </a:p>
        </p:txBody>
      </p:sp>
      <p:sp>
        <p:nvSpPr>
          <p:cNvPr id="6" name="Rectangle 5"/>
          <p:cNvSpPr/>
          <p:nvPr/>
        </p:nvSpPr>
        <p:spPr>
          <a:xfrm>
            <a:off x="0" y="6019800"/>
            <a:ext cx="5715000" cy="60267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IN" sz="4000" dirty="0" smtClean="0">
                <a:latin typeface="NikoshBAN" pitchFamily="2" charset="0"/>
                <a:cs typeface="NikoshBAN" pitchFamily="2" charset="0"/>
              </a:rPr>
              <a:t>হ্যাকার কুইবেকের</a:t>
            </a:r>
            <a:r>
              <a:rPr lang="bn-IN" sz="2800" dirty="0" smtClean="0"/>
              <a:t> </a:t>
            </a:r>
            <a:endParaRPr lang="en-US" sz="2800" dirty="0"/>
          </a:p>
        </p:txBody>
      </p:sp>
    </p:spTree>
    <p:extLst>
      <p:ext uri="{BB962C8B-B14F-4D97-AF65-F5344CB8AC3E}">
        <p14:creationId xmlns:p14="http://schemas.microsoft.com/office/powerpoint/2010/main" val="62764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36"/>
            <a:ext cx="9144000" cy="803564"/>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dirty="0" err="1" smtClean="0">
                <a:latin typeface="NikoshBAN" pitchFamily="2" charset="0"/>
                <a:cs typeface="NikoshBAN" pitchFamily="2" charset="0"/>
              </a:rPr>
              <a:t>Captcha</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914400"/>
            <a:ext cx="4641273" cy="4481945"/>
          </a:xfrm>
          <a:prstGeom prst="rect">
            <a:avLst/>
          </a:prstGeom>
        </p:spPr>
      </p:pic>
      <p:sp>
        <p:nvSpPr>
          <p:cNvPr id="5" name="Rectangle 4"/>
          <p:cNvSpPr/>
          <p:nvPr/>
        </p:nvSpPr>
        <p:spPr>
          <a:xfrm>
            <a:off x="34636" y="5829300"/>
            <a:ext cx="4495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4000" dirty="0" smtClean="0">
                <a:latin typeface="NikoshBAN" pitchFamily="2" charset="0"/>
                <a:cs typeface="NikoshBAN" pitchFamily="2" charset="0"/>
              </a:rPr>
              <a:t>বিশেষ রোবট </a:t>
            </a:r>
            <a:endParaRPr lang="en-US" sz="4000" dirty="0">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599" y="890153"/>
            <a:ext cx="4372049" cy="284364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9082"/>
          <a:stretch/>
        </p:blipFill>
        <p:spPr>
          <a:xfrm>
            <a:off x="4829248" y="3754582"/>
            <a:ext cx="4343400" cy="3110345"/>
          </a:xfrm>
          <a:prstGeom prst="rect">
            <a:avLst/>
          </a:prstGeom>
        </p:spPr>
      </p:pic>
    </p:spTree>
    <p:extLst>
      <p:ext uri="{BB962C8B-B14F-4D97-AF65-F5344CB8AC3E}">
        <p14:creationId xmlns:p14="http://schemas.microsoft.com/office/powerpoint/2010/main" val="192219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 y="0"/>
            <a:ext cx="9154391" cy="1143000"/>
          </a:xfrm>
        </p:spPr>
        <p:style>
          <a:lnRef idx="1">
            <a:schemeClr val="accent4"/>
          </a:lnRef>
          <a:fillRef idx="3">
            <a:schemeClr val="accent4"/>
          </a:fillRef>
          <a:effectRef idx="2">
            <a:schemeClr val="accent4"/>
          </a:effectRef>
          <a:fontRef idx="minor">
            <a:schemeClr val="lt1"/>
          </a:fontRef>
        </p:style>
        <p:txBody>
          <a:bodyPr>
            <a:normAutofit/>
          </a:bodyPr>
          <a:lstStyle/>
          <a:p>
            <a:r>
              <a:rPr lang="bn-IN" sz="4000" dirty="0" smtClean="0">
                <a:latin typeface="NikoshBAN" pitchFamily="2" charset="0"/>
                <a:cs typeface="NikoshBAN" pitchFamily="2" charset="0"/>
              </a:rPr>
              <a:t>নিরাপত্তাবিষয়ক ধারণা </a:t>
            </a:r>
            <a:endParaRPr lang="en-US" sz="4000" dirty="0">
              <a:latin typeface="NikoshBAN" pitchFamily="2" charset="0"/>
              <a:cs typeface="NikoshBAN"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918"/>
          <a:stretch/>
        </p:blipFill>
        <p:spPr>
          <a:xfrm>
            <a:off x="76200" y="1219200"/>
            <a:ext cx="4191000" cy="44195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219200"/>
            <a:ext cx="4724400" cy="4343399"/>
          </a:xfrm>
          <a:prstGeom prst="rect">
            <a:avLst/>
          </a:prstGeom>
        </p:spPr>
      </p:pic>
      <p:sp>
        <p:nvSpPr>
          <p:cNvPr id="6" name="Rectangle 5"/>
          <p:cNvSpPr/>
          <p:nvPr/>
        </p:nvSpPr>
        <p:spPr>
          <a:xfrm>
            <a:off x="-10391" y="5860473"/>
            <a:ext cx="3927331"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800" dirty="0" smtClean="0">
                <a:latin typeface="NikoshBAN" pitchFamily="2" charset="0"/>
                <a:cs typeface="NikoshBAN" pitchFamily="2" charset="0"/>
              </a:rPr>
              <a:t>সার্ভার কম্পিউটার (ডাটা সেন্টার)  </a:t>
            </a:r>
            <a:endParaRPr lang="en-US" sz="2800" dirty="0">
              <a:latin typeface="NikoshBAN" pitchFamily="2" charset="0"/>
              <a:cs typeface="NikoshBAN" pitchFamily="2" charset="0"/>
            </a:endParaRPr>
          </a:p>
        </p:txBody>
      </p:sp>
      <p:sp>
        <p:nvSpPr>
          <p:cNvPr id="8" name="Rectangle 7"/>
          <p:cNvSpPr/>
          <p:nvPr/>
        </p:nvSpPr>
        <p:spPr>
          <a:xfrm>
            <a:off x="4343400" y="5867400"/>
            <a:ext cx="4724400" cy="7931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400" dirty="0" smtClean="0">
                <a:latin typeface="NikoshBAN" pitchFamily="2" charset="0"/>
                <a:cs typeface="NikoshBAN" pitchFamily="2" charset="0"/>
              </a:rPr>
              <a:t>যান্ত্রিক </a:t>
            </a:r>
            <a:r>
              <a:rPr lang="bn-IN" sz="2400" b="1" dirty="0" smtClean="0">
                <a:latin typeface="NikoshBAN" pitchFamily="2" charset="0"/>
                <a:cs typeface="NikoshBAN" pitchFamily="2" charset="0"/>
              </a:rPr>
              <a:t>গোলযোগ,আগুন,ভূমিকম্প</a:t>
            </a:r>
            <a:r>
              <a:rPr lang="bn-IN" sz="2400" dirty="0" smtClean="0">
                <a:latin typeface="NikoshBAN" pitchFamily="2" charset="0"/>
                <a:cs typeface="NikoshBAN" pitchFamily="2" charset="0"/>
              </a:rPr>
              <a:t> বা অপরাধীদের হামলা থেকে রক্ষার ব্যবস্থা করা ।   </a:t>
            </a:r>
            <a:endParaRPr lang="en-US" sz="2400" dirty="0">
              <a:latin typeface="NikoshBAN" pitchFamily="2" charset="0"/>
              <a:cs typeface="NikoshBAN" pitchFamily="2" charset="0"/>
            </a:endParaRPr>
          </a:p>
        </p:txBody>
      </p:sp>
      <p:sp>
        <p:nvSpPr>
          <p:cNvPr id="3" name="TextBox 2"/>
          <p:cNvSpPr txBox="1"/>
          <p:nvPr/>
        </p:nvSpPr>
        <p:spPr>
          <a:xfrm>
            <a:off x="4914900" y="3924298"/>
            <a:ext cx="3581400" cy="171450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prstTxWarp prst="textPlain">
              <a:avLst>
                <a:gd name="adj" fmla="val 53030"/>
              </a:avLst>
            </a:prstTxWarp>
            <a:spAutoFit/>
          </a:bodyPr>
          <a:lstStyle/>
          <a:p>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বিভিন্ন ধরনের বিপুল পরিমান তথ্য সুশৃঙ্খলভাবে জমা রাখা হয়।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392915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style>
          <a:lnRef idx="1">
            <a:schemeClr val="accent4"/>
          </a:lnRef>
          <a:fillRef idx="3">
            <a:schemeClr val="accent4"/>
          </a:fillRef>
          <a:effectRef idx="2">
            <a:schemeClr val="accent4"/>
          </a:effectRef>
          <a:fontRef idx="minor">
            <a:schemeClr val="lt1"/>
          </a:fontRef>
        </p:style>
        <p:txBody>
          <a:bodyPr>
            <a:normAutofit/>
          </a:bodyPr>
          <a:lstStyle/>
          <a:p>
            <a:r>
              <a:rPr lang="bn-IN" sz="4000" dirty="0" smtClean="0">
                <a:latin typeface="NikoshBAN" pitchFamily="2" charset="0"/>
                <a:cs typeface="NikoshBAN" pitchFamily="2" charset="0"/>
              </a:rPr>
              <a:t>নিরাপত্তাবিষয়ক ধারণা</a:t>
            </a:r>
            <a:endParaRPr lang="en-US" sz="4000" dirty="0">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092" y="1585262"/>
            <a:ext cx="4114800" cy="397733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524000"/>
            <a:ext cx="4250001" cy="4038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524000"/>
            <a:ext cx="2057400" cy="2305698"/>
          </a:xfrm>
          <a:prstGeom prst="rect">
            <a:avLst/>
          </a:prstGeom>
        </p:spPr>
      </p:pic>
      <p:sp>
        <p:nvSpPr>
          <p:cNvPr id="5" name="TextBox 4"/>
          <p:cNvSpPr txBox="1"/>
          <p:nvPr/>
        </p:nvSpPr>
        <p:spPr>
          <a:xfrm>
            <a:off x="277093" y="5715000"/>
            <a:ext cx="8605462"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আজকাল</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সবরকম</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তথ্যের</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জন্য</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ইন্টারনেটের</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উপর</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নির্ভর</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করলেও</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ভালভাবে</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জেনে</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নিতে</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হয়</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তা</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না</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হলে</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এভাবে</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ভ্রান্তির</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শিকার</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হতে</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হয়</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Tree>
    <p:extLst>
      <p:ext uri="{BB962C8B-B14F-4D97-AF65-F5344CB8AC3E}">
        <p14:creationId xmlns:p14="http://schemas.microsoft.com/office/powerpoint/2010/main" val="4237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1">
            <a:schemeClr val="accent4"/>
          </a:lnRef>
          <a:fillRef idx="2">
            <a:schemeClr val="accent4"/>
          </a:fillRef>
          <a:effectRef idx="1">
            <a:schemeClr val="accent4"/>
          </a:effectRef>
          <a:fontRef idx="minor">
            <a:schemeClr val="dk1"/>
          </a:fontRef>
        </p:style>
        <p:txBody>
          <a:bodyPr>
            <a:normAutofit/>
          </a:bodyPr>
          <a:lstStyle/>
          <a:p>
            <a:r>
              <a:rPr lang="bn-IN" sz="4000" dirty="0" smtClean="0">
                <a:latin typeface="NikoshBAN" pitchFamily="2" charset="0"/>
                <a:cs typeface="NikoshBAN" pitchFamily="2" charset="0"/>
              </a:rPr>
              <a:t>নিরাপত্তাবিষয়ক ধারণা </a:t>
            </a:r>
            <a:endParaRPr lang="en-US" sz="4000" dirty="0">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4533900" cy="4114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43000"/>
            <a:ext cx="4495800" cy="4114800"/>
          </a:xfrm>
          <a:prstGeom prst="rect">
            <a:avLst/>
          </a:prstGeom>
        </p:spPr>
      </p:pic>
      <p:sp>
        <p:nvSpPr>
          <p:cNvPr id="3" name="Rounded Rectangle 2"/>
          <p:cNvSpPr/>
          <p:nvPr/>
        </p:nvSpPr>
        <p:spPr>
          <a:xfrm>
            <a:off x="-76200" y="5334000"/>
            <a:ext cx="9220200"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বাম পাশের আইনস্টাইন এবং জিলার্ডের ছবিটিতে মাথা বদলে বিজ্ঞানী সত্যেন বোসের মাথা বসিয়ে ডান পাশের ছবিটি তৈরি করে ইন্টারনেটে রেখে দেওয়া হয়েছে। আসল ছবিটির কথা না জানলে মানূষ ভুল তথ্য বিশ্বাস করে ফেলবে।  </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Tree>
    <p:extLst>
      <p:ext uri="{BB962C8B-B14F-4D97-AF65-F5344CB8AC3E}">
        <p14:creationId xmlns:p14="http://schemas.microsoft.com/office/powerpoint/2010/main" val="321898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4"/>
          </a:lnRef>
          <a:fillRef idx="2">
            <a:schemeClr val="accent4"/>
          </a:fillRef>
          <a:effectRef idx="1">
            <a:schemeClr val="accent4"/>
          </a:effectRef>
          <a:fontRef idx="minor">
            <a:schemeClr val="dk1"/>
          </a:fontRef>
        </p:style>
        <p:txBody>
          <a:bodyPr>
            <a:normAutofit/>
          </a:bodyPr>
          <a:lstStyle/>
          <a:p>
            <a:r>
              <a:rPr lang="bn-IN" sz="4000" dirty="0" smtClean="0">
                <a:latin typeface="NikoshBAN" pitchFamily="2" charset="0"/>
                <a:cs typeface="NikoshBAN" pitchFamily="2" charset="0"/>
              </a:rPr>
              <a:t>দলগত কাজ </a:t>
            </a:r>
            <a:endParaRPr lang="en-US" sz="4000" dirty="0">
              <a:latin typeface="NikoshBAN" pitchFamily="2" charset="0"/>
              <a:cs typeface="NikoshBAN" pitchFamily="2" charset="0"/>
            </a:endParaRPr>
          </a:p>
        </p:txBody>
      </p:sp>
      <p:sp>
        <p:nvSpPr>
          <p:cNvPr id="4" name="Rounded Rectangle 3"/>
          <p:cNvSpPr/>
          <p:nvPr/>
        </p:nvSpPr>
        <p:spPr>
          <a:xfrm>
            <a:off x="457200" y="1905000"/>
            <a:ext cx="7830457" cy="426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IN"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একদিন সারা পৃথিবীর নেট-ওয়ার্ক অচল হয়ে গেলে পৃথিবীতে কী ধরনের বিপর্যয় নেমে আসবে কল্পনা করে </a:t>
            </a:r>
            <a:r>
              <a:rPr lang="bn-IN"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তা অতি  সংক্ষেপে  </a:t>
            </a:r>
            <a:r>
              <a:rPr lang="bn-IN"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বর্ণনা কর </a:t>
            </a:r>
            <a:r>
              <a:rPr lang="bn-IN"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 </a:t>
            </a:r>
            <a:endPar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359179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4"/>
          </a:lnRef>
          <a:fillRef idx="3">
            <a:schemeClr val="accent4"/>
          </a:fillRef>
          <a:effectRef idx="3">
            <a:schemeClr val="accent4"/>
          </a:effectRef>
          <a:fontRef idx="minor">
            <a:schemeClr val="lt1"/>
          </a:fontRef>
        </p:style>
        <p:txBody>
          <a:bodyPr>
            <a:normAutofit/>
          </a:bodyPr>
          <a:lstStyle/>
          <a:p>
            <a:r>
              <a:rPr lang="bn-I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মূল্যায়ন</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TextBox 4"/>
          <p:cNvSpPr txBox="1"/>
          <p:nvPr/>
        </p:nvSpPr>
        <p:spPr>
          <a:xfrm>
            <a:off x="152400" y="1600200"/>
            <a:ext cx="8839200" cy="50292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prstTxWarp prst="textPlain">
              <a:avLst>
                <a:gd name="adj" fmla="val 48903"/>
              </a:avLst>
            </a:prstTxWarp>
            <a:spAutoFit/>
          </a:bodyPr>
          <a:lstStyle/>
          <a:p>
            <a:pPr marL="457200" indent="-457200">
              <a:buFont typeface="Wingdings" pitchFamily="2" charset="2"/>
              <a:buChar char="Ø"/>
            </a:pPr>
            <a:endPar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marL="457200" indent="-457200">
              <a:buFont typeface="Wingdings" pitchFamily="2" charset="2"/>
              <a:buChar char="Ø"/>
            </a:pP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হ্যাকিং কী ?</a:t>
            </a:r>
          </a:p>
          <a:p>
            <a:pPr marL="457200" indent="-457200">
              <a:buFont typeface="Wingdings" pitchFamily="2" charset="2"/>
              <a:buChar char="Ø"/>
            </a:pP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ফায়ারওয়াল কী ? </a:t>
            </a:r>
          </a:p>
          <a:p>
            <a:pPr marL="457200" indent="-457200">
              <a:buFont typeface="Wingdings" pitchFamily="2" charset="2"/>
              <a:buChar char="Ø"/>
            </a:pP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পাসওয়ার্ড ব্যবহার করা হয় কেন ?</a:t>
            </a:r>
          </a:p>
          <a:p>
            <a:pPr marL="457200" indent="-457200">
              <a:buFont typeface="Wingdings" pitchFamily="2" charset="2"/>
              <a:buChar char="Ø"/>
            </a:pP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ইন্টারনেটের নিরাপত্তা ব্যবহারের সুবিধাগুলো ব্যাখ্যা কর। </a:t>
            </a:r>
          </a:p>
          <a:p>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p>
          <a:p>
            <a:r>
              <a:rPr lang="bn-IN"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9256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 calcmode="lin" valueType="num">
                                      <p:cBhvr additive="base">
                                        <p:cTn id="14" dur="1000"/>
                                        <p:tgtEl>
                                          <p:spTgt spid="5">
                                            <p:bg/>
                                          </p:spTgt>
                                        </p:tgtEl>
                                        <p:attrNameLst>
                                          <p:attrName>ppt_x</p:attrName>
                                        </p:attrNameLst>
                                      </p:cBhvr>
                                      <p:tavLst>
                                        <p:tav tm="0">
                                          <p:val>
                                            <p:strVal val="#ppt_x-#ppt_w*1.125000"/>
                                          </p:val>
                                        </p:tav>
                                        <p:tav tm="100000">
                                          <p:val>
                                            <p:strVal val="#ppt_x"/>
                                          </p:val>
                                        </p:tav>
                                      </p:tavLst>
                                    </p:anim>
                                    <p:animEffect transition="in" filter="wipe(right)">
                                      <p:cBhvr>
                                        <p:cTn id="15" dur="1000"/>
                                        <p:tgtEl>
                                          <p:spTgt spid="5">
                                            <p:bg/>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right)">
                                      <p:cBhvr>
                                        <p:cTn id="21" dur="1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1000"/>
                                        <p:tgtEl>
                                          <p:spTgt spid="5">
                                            <p:txEl>
                                              <p:pRg st="2" end="2"/>
                                            </p:txEl>
                                          </p:spTgt>
                                        </p:tgtEl>
                                        <p:attrNameLst>
                                          <p:attrName>ppt_x</p:attrName>
                                        </p:attrNameLst>
                                      </p:cBhvr>
                                      <p:tavLst>
                                        <p:tav tm="0">
                                          <p:val>
                                            <p:strVal val="#ppt_x-#ppt_w*1.125000"/>
                                          </p:val>
                                        </p:tav>
                                        <p:tav tm="100000">
                                          <p:val>
                                            <p:strVal val="#ppt_x"/>
                                          </p:val>
                                        </p:tav>
                                      </p:tavLst>
                                    </p:anim>
                                    <p:animEffect transition="in" filter="wipe(right)">
                                      <p:cBhvr>
                                        <p:cTn id="27" dur="1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1000"/>
                                        <p:tgtEl>
                                          <p:spTgt spid="5">
                                            <p:txEl>
                                              <p:pRg st="3" end="3"/>
                                            </p:txEl>
                                          </p:spTgt>
                                        </p:tgtEl>
                                        <p:attrNameLst>
                                          <p:attrName>ppt_x</p:attrName>
                                        </p:attrNameLst>
                                      </p:cBhvr>
                                      <p:tavLst>
                                        <p:tav tm="0">
                                          <p:val>
                                            <p:strVal val="#ppt_x-#ppt_w*1.125000"/>
                                          </p:val>
                                        </p:tav>
                                        <p:tav tm="100000">
                                          <p:val>
                                            <p:strVal val="#ppt_x"/>
                                          </p:val>
                                        </p:tav>
                                      </p:tavLst>
                                    </p:anim>
                                    <p:animEffect transition="in" filter="wipe(right)">
                                      <p:cBhvr>
                                        <p:cTn id="33" dur="10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1000"/>
                                        <p:tgtEl>
                                          <p:spTgt spid="5">
                                            <p:txEl>
                                              <p:pRg st="4" end="4"/>
                                            </p:txEl>
                                          </p:spTgt>
                                        </p:tgtEl>
                                        <p:attrNameLst>
                                          <p:attrName>ppt_x</p:attrName>
                                        </p:attrNameLst>
                                      </p:cBhvr>
                                      <p:tavLst>
                                        <p:tav tm="0">
                                          <p:val>
                                            <p:strVal val="#ppt_x-#ppt_w*1.125000"/>
                                          </p:val>
                                        </p:tav>
                                        <p:tav tm="100000">
                                          <p:val>
                                            <p:strVal val="#ppt_x"/>
                                          </p:val>
                                        </p:tav>
                                      </p:tavLst>
                                    </p:anim>
                                    <p:animEffect transition="in" filter="wipe(right)">
                                      <p:cBhvr>
                                        <p:cTn id="39" dur="10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1000"/>
                                        <p:tgtEl>
                                          <p:spTgt spid="5">
                                            <p:txEl>
                                              <p:pRg st="5" end="5"/>
                                            </p:txEl>
                                          </p:spTgt>
                                        </p:tgtEl>
                                        <p:attrNameLst>
                                          <p:attrName>ppt_x</p:attrName>
                                        </p:attrNameLst>
                                      </p:cBhvr>
                                      <p:tavLst>
                                        <p:tav tm="0">
                                          <p:val>
                                            <p:strVal val="#ppt_x-#ppt_w*1.125000"/>
                                          </p:val>
                                        </p:tav>
                                        <p:tav tm="100000">
                                          <p:val>
                                            <p:strVal val="#ppt_x"/>
                                          </p:val>
                                        </p:tav>
                                      </p:tavLst>
                                    </p:anim>
                                    <p:animEffect transition="in" filter="wipe(right)">
                                      <p:cBhvr>
                                        <p:cTn id="45" dur="1000"/>
                                        <p:tgtEl>
                                          <p:spTgt spid="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 calcmode="lin" valueType="num">
                                      <p:cBhvr additive="base">
                                        <p:cTn id="50" dur="1000"/>
                                        <p:tgtEl>
                                          <p:spTgt spid="5">
                                            <p:txEl>
                                              <p:pRg st="6" end="6"/>
                                            </p:txEl>
                                          </p:spTgt>
                                        </p:tgtEl>
                                        <p:attrNameLst>
                                          <p:attrName>ppt_x</p:attrName>
                                        </p:attrNameLst>
                                      </p:cBhvr>
                                      <p:tavLst>
                                        <p:tav tm="0">
                                          <p:val>
                                            <p:strVal val="#ppt_x-#ppt_w*1.125000"/>
                                          </p:val>
                                        </p:tav>
                                        <p:tav tm="100000">
                                          <p:val>
                                            <p:strVal val="#ppt_x"/>
                                          </p:val>
                                        </p:tav>
                                      </p:tavLst>
                                    </p:anim>
                                    <p:animEffect transition="in" filter="wipe(right)">
                                      <p:cBhvr>
                                        <p:cTn id="51"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4"/>
          </a:lnRef>
          <a:fillRef idx="2">
            <a:schemeClr val="accent4"/>
          </a:fillRef>
          <a:effectRef idx="1">
            <a:schemeClr val="accent4"/>
          </a:effectRef>
          <a:fontRef idx="minor">
            <a:schemeClr val="dk1"/>
          </a:fontRef>
        </p:style>
        <p:txBody>
          <a:bodyPr>
            <a:normAutofit/>
          </a:bodyPr>
          <a:lstStyle/>
          <a:p>
            <a:r>
              <a:rPr lang="bn-IN" sz="4000" dirty="0" smtClean="0">
                <a:latin typeface="NikoshBAN" pitchFamily="2" charset="0"/>
                <a:cs typeface="NikoshBAN" pitchFamily="2" charset="0"/>
              </a:rPr>
              <a:t>বাড়ির কাজ</a:t>
            </a:r>
            <a:endParaRPr lang="en-US" sz="4000" dirty="0">
              <a:latin typeface="NikoshBAN" pitchFamily="2" charset="0"/>
              <a:cs typeface="NikoshBAN" pitchFamily="2" charset="0"/>
            </a:endParaRPr>
          </a:p>
        </p:txBody>
      </p:sp>
      <p:sp>
        <p:nvSpPr>
          <p:cNvPr id="4" name="Rounded Rectangle 3"/>
          <p:cNvSpPr/>
          <p:nvPr/>
        </p:nvSpPr>
        <p:spPr>
          <a:xfrm>
            <a:off x="533400" y="1905000"/>
            <a:ext cx="8001000" cy="426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তোমার জীবনে চলার ক্ষেত্রে কোন কোন দিকে নিরাপত্তা প্রয়োজন বলে মনে কর-তা লিখে আনবে</a:t>
            </a:r>
            <a:r>
              <a:rPr lang="b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6526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blipFill dpi="0" rotWithShape="1">
            <a:blip r:embed="rId2">
              <a:extLst>
                <a:ext uri="{28A0092B-C50C-407E-A947-70E740481C1C}">
                  <a14:useLocalDpi xmlns:a14="http://schemas.microsoft.com/office/drawing/2010/main" val="0"/>
                </a:ext>
              </a:extLst>
            </a:blip>
            <a:srcRect/>
            <a:stretch>
              <a:fillRect/>
            </a:stretch>
          </a:blipFill>
          <a:ln w="38100"/>
          <a:effectLst>
            <a:glow rad="63500">
              <a:schemeClr val="accent5">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ormAutofit/>
          </a:bodyPr>
          <a:lstStyle/>
          <a:p>
            <a:r>
              <a:rPr lang="bn-BD"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মালতী রানী </a:t>
            </a:r>
            <a:br>
              <a:rPr lang="bn-BD"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b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সহকারী শিক্ষক </a:t>
            </a:r>
            <a:r>
              <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r>
            <a:br>
              <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br>
            <a:r>
              <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(কম্পিউটার) </a:t>
            </a: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r>
            <a:b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b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বি,এ মুসলিম বহুমূখী উচ্চ বিদ্যালয় </a:t>
            </a:r>
            <a:b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b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মোবাইল-০১৭৩২১৩৩৫৩৭ </a:t>
            </a:r>
            <a:b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b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hlinkClick r:id="rId3"/>
              </a:rPr>
              <a:t>rani</a:t>
            </a:r>
            <a:r>
              <a:rPr lang="bn-IN"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hlinkClick r:id="rId3"/>
              </a:rPr>
              <a:t>_</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hlinkClick r:id="rId3"/>
              </a:rPr>
              <a:t>malati@yahoo.com</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1" y="0"/>
            <a:ext cx="2057400" cy="2716822"/>
          </a:xfrm>
          <a:prstGeom prst="rect">
            <a:avLst/>
          </a:prstGeom>
        </p:spPr>
      </p:pic>
    </p:spTree>
    <p:extLst>
      <p:ext uri="{BB962C8B-B14F-4D97-AF65-F5344CB8AC3E}">
        <p14:creationId xmlns:p14="http://schemas.microsoft.com/office/powerpoint/2010/main" val="404400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794" t="5492" r="17460" b="7397"/>
          <a:stretch/>
        </p:blipFill>
        <p:spPr>
          <a:xfrm>
            <a:off x="1654629" y="885370"/>
            <a:ext cx="4920342" cy="4978401"/>
          </a:xfrm>
          <a:prstGeom prst="rect">
            <a:avLst/>
          </a:prstGeom>
          <a:noFill/>
          <a:ln>
            <a:noFill/>
          </a:ln>
        </p:spPr>
      </p:pic>
      <p:sp>
        <p:nvSpPr>
          <p:cNvPr id="5" name="TextBox 4"/>
          <p:cNvSpPr txBox="1"/>
          <p:nvPr/>
        </p:nvSpPr>
        <p:spPr>
          <a:xfrm>
            <a:off x="2057400" y="2209800"/>
            <a:ext cx="4876800" cy="3276600"/>
          </a:xfrm>
          <a:prstGeom prst="rect">
            <a:avLst/>
          </a:prstGeom>
          <a:noFill/>
        </p:spPr>
        <p:txBody>
          <a:bodyPr wrap="square" rtlCol="0">
            <a:prstTxWarp prst="textChevronInverted">
              <a:avLst/>
            </a:prstTxWarp>
            <a:spAutoFit/>
          </a:bodyPr>
          <a:lstStyle/>
          <a:p>
            <a:r>
              <a:rPr lang="bn-IN"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2">
                      <a:satMod val="175000"/>
                      <a:alpha val="40000"/>
                    </a:schemeClr>
                  </a:glow>
                  <a:outerShdw blurRad="38100" dist="38100" dir="7020000" algn="tl">
                    <a:srgbClr val="000000">
                      <a:alpha val="35000"/>
                    </a:srgbClr>
                  </a:outerShdw>
                </a:effectLst>
                <a:latin typeface="NikoshBAN" pitchFamily="2" charset="0"/>
                <a:cs typeface="NikoshBAN" pitchFamily="2" charset="0"/>
              </a:rPr>
              <a:t>ধন্যবাদ</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2">
                    <a:satMod val="175000"/>
                    <a:alpha val="40000"/>
                  </a:schemeClr>
                </a:glow>
                <a:outerShdw blurRad="38100" dist="38100" dir="7020000" algn="tl">
                  <a:srgbClr val="000000">
                    <a:alpha val="3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9088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0000" r="-10000"/>
          </a:stretch>
        </a:blipFill>
        <a:effectLst/>
      </p:bgPr>
    </p:bg>
    <p:spTree>
      <p:nvGrpSpPr>
        <p:cNvPr id="1" name=""/>
        <p:cNvGrpSpPr/>
        <p:nvPr/>
      </p:nvGrpSpPr>
      <p:grpSpPr>
        <a:xfrm>
          <a:off x="0" y="0"/>
          <a:ext cx="0" cy="0"/>
          <a:chOff x="0" y="0"/>
          <a:chExt cx="0" cy="0"/>
        </a:xfrm>
      </p:grpSpPr>
      <p:sp>
        <p:nvSpPr>
          <p:cNvPr id="10" name="Oval 9"/>
          <p:cNvSpPr/>
          <p:nvPr/>
        </p:nvSpPr>
        <p:spPr>
          <a:xfrm>
            <a:off x="762000" y="914400"/>
            <a:ext cx="3352800" cy="1447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2800" dirty="0" smtClean="0">
                <a:latin typeface="NikoshBAN" pitchFamily="2" charset="0"/>
                <a:cs typeface="NikoshBAN" pitchFamily="2" charset="0"/>
              </a:rPr>
              <a:t>বিষয়ঃ তথ্য ও যোগাযোগ প্রযুক্তি (৩য় অধ্যায়)  </a:t>
            </a:r>
            <a:endParaRPr lang="en-US" sz="2800" dirty="0">
              <a:latin typeface="NikoshBAN" pitchFamily="2" charset="0"/>
              <a:cs typeface="NikoshBAN" pitchFamily="2" charset="0"/>
            </a:endParaRPr>
          </a:p>
        </p:txBody>
      </p:sp>
      <p:sp>
        <p:nvSpPr>
          <p:cNvPr id="11" name="Oval 10"/>
          <p:cNvSpPr/>
          <p:nvPr/>
        </p:nvSpPr>
        <p:spPr>
          <a:xfrm>
            <a:off x="2667000" y="2819400"/>
            <a:ext cx="3352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800" dirty="0" smtClean="0">
                <a:latin typeface="NikoshBAN" pitchFamily="2" charset="0"/>
                <a:cs typeface="NikoshBAN" pitchFamily="2" charset="0"/>
              </a:rPr>
              <a:t>সময়ঃ ৪৫ মিনিট </a:t>
            </a:r>
            <a:endParaRPr lang="en-US" sz="2800" dirty="0">
              <a:latin typeface="NikoshBAN" pitchFamily="2" charset="0"/>
              <a:cs typeface="NikoshBAN" pitchFamily="2" charset="0"/>
            </a:endParaRPr>
          </a:p>
        </p:txBody>
      </p:sp>
      <p:sp>
        <p:nvSpPr>
          <p:cNvPr id="12" name="Oval 11"/>
          <p:cNvSpPr/>
          <p:nvPr/>
        </p:nvSpPr>
        <p:spPr>
          <a:xfrm>
            <a:off x="4973782" y="914400"/>
            <a:ext cx="3352800" cy="1447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2800" dirty="0" smtClean="0">
                <a:latin typeface="NikoshBAN" pitchFamily="2" charset="0"/>
                <a:cs typeface="NikoshBAN" pitchFamily="2" charset="0"/>
              </a:rPr>
              <a:t>শ্রেণিঃ অষ্টম </a:t>
            </a:r>
            <a:endParaRPr lang="en-US" sz="2800" dirty="0">
              <a:latin typeface="NikoshBAN" pitchFamily="2" charset="0"/>
              <a:cs typeface="NikoshBAN" pitchFamily="2" charset="0"/>
            </a:endParaRPr>
          </a:p>
        </p:txBody>
      </p:sp>
      <p:sp>
        <p:nvSpPr>
          <p:cNvPr id="13" name="Oval 6"/>
          <p:cNvSpPr/>
          <p:nvPr/>
        </p:nvSpPr>
        <p:spPr>
          <a:xfrm>
            <a:off x="665018" y="4353311"/>
            <a:ext cx="8305800" cy="1449578"/>
          </a:xfrm>
          <a:custGeom>
            <a:avLst/>
            <a:gdLst>
              <a:gd name="connsiteX0" fmla="*/ 0 w 4724400"/>
              <a:gd name="connsiteY0" fmla="*/ 419100 h 838200"/>
              <a:gd name="connsiteX1" fmla="*/ 2362200 w 4724400"/>
              <a:gd name="connsiteY1" fmla="*/ 0 h 838200"/>
              <a:gd name="connsiteX2" fmla="*/ 4724400 w 4724400"/>
              <a:gd name="connsiteY2" fmla="*/ 419100 h 838200"/>
              <a:gd name="connsiteX3" fmla="*/ 2362200 w 4724400"/>
              <a:gd name="connsiteY3" fmla="*/ 838200 h 838200"/>
              <a:gd name="connsiteX4" fmla="*/ 0 w 4724400"/>
              <a:gd name="connsiteY4" fmla="*/ 419100 h 838200"/>
              <a:gd name="connsiteX0" fmla="*/ 0 w 4840514"/>
              <a:gd name="connsiteY0" fmla="*/ 781401 h 1226870"/>
              <a:gd name="connsiteX1" fmla="*/ 2362200 w 4840514"/>
              <a:gd name="connsiteY1" fmla="*/ 362301 h 1226870"/>
              <a:gd name="connsiteX2" fmla="*/ 4840514 w 4840514"/>
              <a:gd name="connsiteY2" fmla="*/ 70201 h 1226870"/>
              <a:gd name="connsiteX3" fmla="*/ 2362200 w 4840514"/>
              <a:gd name="connsiteY3" fmla="*/ 1200501 h 1226870"/>
              <a:gd name="connsiteX4" fmla="*/ 0 w 4840514"/>
              <a:gd name="connsiteY4" fmla="*/ 781401 h 1226870"/>
              <a:gd name="connsiteX0" fmla="*/ 0 w 5537200"/>
              <a:gd name="connsiteY0" fmla="*/ 132621 h 1190478"/>
              <a:gd name="connsiteX1" fmla="*/ 3058886 w 5537200"/>
              <a:gd name="connsiteY1" fmla="*/ 352149 h 1190478"/>
              <a:gd name="connsiteX2" fmla="*/ 5537200 w 5537200"/>
              <a:gd name="connsiteY2" fmla="*/ 60049 h 1190478"/>
              <a:gd name="connsiteX3" fmla="*/ 3058886 w 5537200"/>
              <a:gd name="connsiteY3" fmla="*/ 1190349 h 1190478"/>
              <a:gd name="connsiteX4" fmla="*/ 0 w 5537200"/>
              <a:gd name="connsiteY4" fmla="*/ 132621 h 1190478"/>
              <a:gd name="connsiteX0" fmla="*/ 0 w 6045200"/>
              <a:gd name="connsiteY0" fmla="*/ 392976 h 1453435"/>
              <a:gd name="connsiteX1" fmla="*/ 3058886 w 6045200"/>
              <a:gd name="connsiteY1" fmla="*/ 612504 h 1453435"/>
              <a:gd name="connsiteX2" fmla="*/ 6045200 w 6045200"/>
              <a:gd name="connsiteY2" fmla="*/ 44633 h 1453435"/>
              <a:gd name="connsiteX3" fmla="*/ 3058886 w 6045200"/>
              <a:gd name="connsiteY3" fmla="*/ 1450704 h 1453435"/>
              <a:gd name="connsiteX4" fmla="*/ 0 w 6045200"/>
              <a:gd name="connsiteY4" fmla="*/ 392976 h 1453435"/>
              <a:gd name="connsiteX0" fmla="*/ 0 w 6291943"/>
              <a:gd name="connsiteY0" fmla="*/ 188241 h 1449578"/>
              <a:gd name="connsiteX1" fmla="*/ 3305629 w 6291943"/>
              <a:gd name="connsiteY1" fmla="*/ 610969 h 1449578"/>
              <a:gd name="connsiteX2" fmla="*/ 6291943 w 6291943"/>
              <a:gd name="connsiteY2" fmla="*/ 43098 h 1449578"/>
              <a:gd name="connsiteX3" fmla="*/ 3305629 w 6291943"/>
              <a:gd name="connsiteY3" fmla="*/ 1449169 h 1449578"/>
              <a:gd name="connsiteX4" fmla="*/ 0 w 6291943"/>
              <a:gd name="connsiteY4" fmla="*/ 188241 h 1449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943" h="1449578">
                <a:moveTo>
                  <a:pt x="0" y="188241"/>
                </a:moveTo>
                <a:cubicBezTo>
                  <a:pt x="0" y="-43222"/>
                  <a:pt x="2256972" y="635159"/>
                  <a:pt x="3305629" y="610969"/>
                </a:cubicBezTo>
                <a:cubicBezTo>
                  <a:pt x="4354286" y="586779"/>
                  <a:pt x="6291943" y="-188365"/>
                  <a:pt x="6291943" y="43098"/>
                </a:cubicBezTo>
                <a:cubicBezTo>
                  <a:pt x="6291943" y="274561"/>
                  <a:pt x="4354286" y="1424979"/>
                  <a:pt x="3305629" y="1449169"/>
                </a:cubicBezTo>
                <a:cubicBezTo>
                  <a:pt x="2256972" y="1473359"/>
                  <a:pt x="0" y="419704"/>
                  <a:pt x="0" y="188241"/>
                </a:cubicBezTo>
                <a:close/>
              </a:path>
            </a:pathLst>
          </a:cu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n-BD" sz="3600" dirty="0">
              <a:solidFill>
                <a:schemeClr val="tx1"/>
              </a:solidFill>
              <a:latin typeface="NikoshBAN" pitchFamily="2" charset="0"/>
              <a:cs typeface="NikoshBAN" pitchFamily="2" charset="0"/>
            </a:endParaRPr>
          </a:p>
          <a:p>
            <a:pPr algn="ctr"/>
            <a:fld id="{5139C3D5-DA22-4601-9A8A-B2027C133EF2}" type="datetime10">
              <a:rPr lang="bn-BD" sz="3600" smtClean="0">
                <a:solidFill>
                  <a:schemeClr val="tx1"/>
                </a:solidFill>
                <a:latin typeface="NikoshBAN" pitchFamily="2" charset="0"/>
                <a:cs typeface="NikoshBAN" pitchFamily="2" charset="0"/>
              </a:rPr>
              <a:t>শুক্রবার, 20 জুন 2014</a:t>
            </a:fld>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29491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1143000"/>
          </a:xfrm>
        </p:spPr>
        <p:style>
          <a:lnRef idx="0">
            <a:schemeClr val="accent4"/>
          </a:lnRef>
          <a:fillRef idx="3">
            <a:schemeClr val="accent4"/>
          </a:fillRef>
          <a:effectRef idx="3">
            <a:schemeClr val="accent4"/>
          </a:effectRef>
          <a:fontRef idx="minor">
            <a:schemeClr val="lt1"/>
          </a:fontRef>
        </p:style>
        <p:txBody>
          <a:bodyPr>
            <a:normAutofit/>
          </a:bodyPr>
          <a:lstStyle/>
          <a:p>
            <a:r>
              <a:rPr lang="bn-I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এ পাঠ শেষে শিক্ষার্থীরা-</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 name="TextBox 3"/>
          <p:cNvSpPr txBox="1"/>
          <p:nvPr/>
        </p:nvSpPr>
        <p:spPr>
          <a:xfrm>
            <a:off x="0" y="1600200"/>
            <a:ext cx="9144000" cy="483209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571500" indent="-571500">
              <a:buFont typeface="Wingdings" pitchFamily="2" charset="2"/>
              <a:buChar char="v"/>
            </a:pPr>
            <a:r>
              <a:rPr lang="bn-IN"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ikoshBAN" pitchFamily="2" charset="0"/>
                <a:cs typeface="NikoshBAN" pitchFamily="2" charset="0"/>
              </a:rPr>
              <a:t>ফায়ারওয়াল কী তা বলতে পারবে।</a:t>
            </a:r>
          </a:p>
          <a:p>
            <a:pPr marL="571500" indent="-571500">
              <a:buFont typeface="Wingdings" pitchFamily="2" charset="2"/>
              <a:buChar char="v"/>
            </a:pPr>
            <a:r>
              <a:rPr lang="bn-IN"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ikoshBAN" pitchFamily="2" charset="0"/>
                <a:cs typeface="NikoshBAN" pitchFamily="2" charset="0"/>
              </a:rPr>
              <a:t>হ্যাকিং ও হ্যাকারের মধ্যে সম্পর্ক নির্ণয় করতে পারবে। </a:t>
            </a:r>
          </a:p>
          <a:p>
            <a:pPr marL="571500" indent="-571500">
              <a:buFont typeface="Wingdings" pitchFamily="2" charset="2"/>
              <a:buChar char="v"/>
            </a:pPr>
            <a:r>
              <a:rPr lang="en-US" sz="4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ikoshBAN" pitchFamily="2" charset="0"/>
                <a:cs typeface="NikoshBAN" pitchFamily="2" charset="0"/>
              </a:rPr>
              <a:t>Captcha</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ikoshBAN" pitchFamily="2" charset="0"/>
                <a:cs typeface="NikoshBAN" pitchFamily="2" charset="0"/>
              </a:rPr>
              <a:t> </a:t>
            </a:r>
            <a:r>
              <a:rPr lang="bn-IN"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ikoshBAN" pitchFamily="2" charset="0"/>
                <a:cs typeface="NikoshBAN" pitchFamily="2" charset="0"/>
              </a:rPr>
              <a:t>কী এবং কেন ব্যবহার করা হয়-তা ব্যাখ্যা করতে পারবে। </a:t>
            </a:r>
          </a:p>
          <a:p>
            <a:pPr marL="571500" indent="-571500">
              <a:buFont typeface="Wingdings" pitchFamily="2" charset="2"/>
              <a:buChar char="v"/>
            </a:pPr>
            <a:r>
              <a:rPr lang="bn-IN"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ikoshBAN" pitchFamily="2" charset="0"/>
                <a:cs typeface="NikoshBAN" pitchFamily="2" charset="0"/>
              </a:rPr>
              <a:t>ইন্টারনেট ব্যবহারের নিরাপত্তাবিষয়ের দিকসমূহ বর্ণনা করতে পারবে।</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215896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5"/>
          </a:lnRef>
          <a:fillRef idx="2">
            <a:schemeClr val="accent5"/>
          </a:fillRef>
          <a:effectRef idx="1">
            <a:schemeClr val="accent5"/>
          </a:effectRef>
          <a:fontRef idx="minor">
            <a:schemeClr val="dk1"/>
          </a:fontRef>
        </p:style>
        <p:txBody>
          <a:bodyPr>
            <a:normAutofit/>
          </a:bodyPr>
          <a:lstStyle/>
          <a:p>
            <a:r>
              <a:rPr lang="bn-IN" sz="4000" dirty="0" smtClean="0">
                <a:latin typeface="NikoshBAN" pitchFamily="2" charset="0"/>
                <a:cs typeface="NikoshBAN" pitchFamily="2" charset="0"/>
              </a:rPr>
              <a:t>চিত্র</a:t>
            </a:r>
            <a:r>
              <a:rPr lang="en-US" sz="4000" dirty="0" err="1" smtClean="0">
                <a:latin typeface="NikoshBAN" pitchFamily="2" charset="0"/>
                <a:cs typeface="NikoshBAN" pitchFamily="2" charset="0"/>
              </a:rPr>
              <a:t>দুটি</a:t>
            </a:r>
            <a:r>
              <a:rPr lang="en-US" sz="4000" dirty="0" smtClean="0">
                <a:latin typeface="NikoshBAN" pitchFamily="2" charset="0"/>
                <a:cs typeface="NikoshBAN" pitchFamily="2" charset="0"/>
              </a:rPr>
              <a:t> </a:t>
            </a:r>
            <a:r>
              <a:rPr lang="bn-IN" sz="4000" dirty="0" smtClean="0">
                <a:latin typeface="NikoshBAN" pitchFamily="2" charset="0"/>
                <a:cs typeface="NikoshBAN" pitchFamily="2" charset="0"/>
              </a:rPr>
              <a:t>দেখ ও চিন্তা কর </a:t>
            </a:r>
            <a:endParaRPr lang="en-US" sz="40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5257800" cy="5257800"/>
          </a:xfrm>
          <a:prstGeom prst="rect">
            <a:avLst/>
          </a:prstGeom>
        </p:spPr>
        <p:style>
          <a:lnRef idx="1">
            <a:schemeClr val="accent3"/>
          </a:lnRef>
          <a:fillRef idx="2">
            <a:schemeClr val="accent3"/>
          </a:fillRef>
          <a:effectRef idx="1">
            <a:schemeClr val="accent3"/>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524000"/>
            <a:ext cx="3657600" cy="5257800"/>
          </a:xfrm>
          <a:prstGeom prst="rect">
            <a:avLst/>
          </a:prstGeom>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val="7744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762000"/>
            <a:ext cx="8427962" cy="5105400"/>
          </a:xfrm>
        </p:spPr>
        <p:style>
          <a:lnRef idx="3">
            <a:schemeClr val="lt1"/>
          </a:lnRef>
          <a:fillRef idx="1">
            <a:schemeClr val="accent3"/>
          </a:fillRef>
          <a:effectRef idx="1">
            <a:schemeClr val="accent3"/>
          </a:effectRef>
          <a:fontRef idx="minor">
            <a:schemeClr val="lt1"/>
          </a:fontRef>
        </p:style>
      </p:pic>
      <p:sp>
        <p:nvSpPr>
          <p:cNvPr id="6" name="TextBox 5"/>
          <p:cNvSpPr txBox="1"/>
          <p:nvPr/>
        </p:nvSpPr>
        <p:spPr>
          <a:xfrm>
            <a:off x="858982" y="1790700"/>
            <a:ext cx="7793182" cy="2362200"/>
          </a:xfrm>
          <a:prstGeom prst="rect">
            <a:avLst/>
          </a:prstGeom>
          <a:noFill/>
        </p:spPr>
        <p:txBody>
          <a:bodyPr wrap="square" rtlCol="0">
            <a:prstTxWarp prst="textWave1">
              <a:avLst>
                <a:gd name="adj1" fmla="val 12500"/>
                <a:gd name="adj2" fmla="val -1799"/>
              </a:avLst>
            </a:prstTxWarp>
            <a:spAutoFit/>
            <a:scene3d>
              <a:camera prst="isometricTopUp"/>
              <a:lightRig rig="threePt" dir="t"/>
            </a:scene3d>
          </a:bodyPr>
          <a:lstStyle/>
          <a:p>
            <a:r>
              <a:rPr lang="bn-IN" sz="40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NikoshBAN" pitchFamily="2" charset="0"/>
                <a:cs typeface="NikoshBAN" pitchFamily="2" charset="0"/>
              </a:rPr>
              <a:t>নিরাপত্তাবিষয়ক ধারণা-পাঠ ১৫ </a:t>
            </a:r>
            <a:endParaRPr lang="en-US" sz="4000" b="1" dirty="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NikoshBAN" pitchFamily="2" charset="0"/>
              <a:cs typeface="NikoshBAN" pitchFamily="2" charset="0"/>
            </a:endParaRPr>
          </a:p>
        </p:txBody>
      </p:sp>
    </p:spTree>
    <p:extLst>
      <p:ext uri="{BB962C8B-B14F-4D97-AF65-F5344CB8AC3E}">
        <p14:creationId xmlns:p14="http://schemas.microsoft.com/office/powerpoint/2010/main" val="33434871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400"/>
          </a:xfrm>
        </p:spPr>
        <p:style>
          <a:lnRef idx="0">
            <a:schemeClr val="accent4"/>
          </a:lnRef>
          <a:fillRef idx="3">
            <a:schemeClr val="accent4"/>
          </a:fillRef>
          <a:effectRef idx="3">
            <a:schemeClr val="accent4"/>
          </a:effectRef>
          <a:fontRef idx="minor">
            <a:schemeClr val="lt1"/>
          </a:fontRef>
        </p:style>
        <p:txBody>
          <a:bodyPr>
            <a:normAutofit/>
          </a:bodyPr>
          <a:lstStyle/>
          <a:p>
            <a:r>
              <a:rPr lang="bn-I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চিত্রটি দেখ</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4765"/>
            <a:ext cx="6019801" cy="5518069"/>
          </a:xfrm>
          <a:prstGeom prst="rect">
            <a:avLst/>
          </a:prstGeom>
        </p:spPr>
      </p:pic>
      <p:sp>
        <p:nvSpPr>
          <p:cNvPr id="5" name="Rounded Rectangle 4"/>
          <p:cNvSpPr/>
          <p:nvPr/>
        </p:nvSpPr>
        <p:spPr>
          <a:xfrm>
            <a:off x="6172200" y="974765"/>
            <a:ext cx="2895600" cy="2759035"/>
          </a:xfrm>
          <a:prstGeom prst="roundRect">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bn-IN" sz="3200" dirty="0" smtClean="0">
                <a:solidFill>
                  <a:srgbClr val="002060"/>
                </a:solidFill>
                <a:latin typeface="NikoshBAN" pitchFamily="2" charset="0"/>
                <a:cs typeface="NikoshBAN" pitchFamily="2" charset="0"/>
              </a:rPr>
              <a:t>নেটওয়ার্কের কারণে এখন কেউই আর আলাদা নয়, এক অর্থে সবাই সবার সাথে যুক্ত।</a:t>
            </a:r>
            <a:endParaRPr lang="en-US" sz="3200" dirty="0">
              <a:solidFill>
                <a:srgbClr val="002060"/>
              </a:solidFill>
              <a:latin typeface="NikoshBAN" pitchFamily="2" charset="0"/>
              <a:cs typeface="NikoshBAN" pitchFamily="2" charset="0"/>
            </a:endParaRPr>
          </a:p>
        </p:txBody>
      </p:sp>
      <p:sp>
        <p:nvSpPr>
          <p:cNvPr id="8" name="Rounded Rectangle 7"/>
          <p:cNvSpPr/>
          <p:nvPr/>
        </p:nvSpPr>
        <p:spPr>
          <a:xfrm>
            <a:off x="6172200" y="3733800"/>
            <a:ext cx="2895600" cy="2971799"/>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bn-IN" sz="3200" dirty="0" smtClean="0">
                <a:solidFill>
                  <a:srgbClr val="002060"/>
                </a:solidFill>
                <a:latin typeface="NikoshBAN" pitchFamily="2" charset="0"/>
                <a:cs typeface="NikoshBAN" pitchFamily="2" charset="0"/>
              </a:rPr>
              <a:t>এক দিক দিয়ে এটি একটি অসাধারণ ব্যাপার, অন্যদিক দিয়ে এটি নতুন এক ধরনের ঝুঁকি তৈরি করছে। </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29334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4" y="27708"/>
            <a:ext cx="9130145" cy="1115291"/>
          </a:xfrm>
        </p:spPr>
        <p:style>
          <a:lnRef idx="0">
            <a:schemeClr val="accent4"/>
          </a:lnRef>
          <a:fillRef idx="3">
            <a:schemeClr val="accent4"/>
          </a:fillRef>
          <a:effectRef idx="3">
            <a:schemeClr val="accent4"/>
          </a:effectRef>
          <a:fontRef idx="minor">
            <a:schemeClr val="lt1"/>
          </a:fontRef>
        </p:style>
        <p:txBody>
          <a:bodyPr>
            <a:noAutofit/>
          </a:bodyPr>
          <a:lstStyle/>
          <a:p>
            <a:r>
              <a:rPr lang="bn-I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নিরাপত্তাবিষয়ক ধারণা </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5219591" cy="4114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524000"/>
            <a:ext cx="3895725" cy="2743200"/>
          </a:xfrm>
          <a:prstGeom prst="rect">
            <a:avLst/>
          </a:prstGeom>
        </p:spPr>
      </p:pic>
      <p:sp>
        <p:nvSpPr>
          <p:cNvPr id="6" name="Rectangle 5"/>
          <p:cNvSpPr/>
          <p:nvPr/>
        </p:nvSpPr>
        <p:spPr>
          <a:xfrm>
            <a:off x="304800" y="5572990"/>
            <a:ext cx="4572000" cy="75160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latin typeface="NikoshBAN" pitchFamily="2" charset="0"/>
                <a:cs typeface="NikoshBAN" pitchFamily="2" charset="0"/>
              </a:rPr>
              <a:t>Firewall</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অদৃশ্য দেয়াল)  </a:t>
            </a:r>
            <a:endParaRPr lang="en-US" sz="3200" dirty="0">
              <a:latin typeface="NikoshBAN" pitchFamily="2" charset="0"/>
              <a:cs typeface="NikoshBAN" pitchFamily="2" charset="0"/>
            </a:endParaRPr>
          </a:p>
        </p:txBody>
      </p:sp>
      <p:sp>
        <p:nvSpPr>
          <p:cNvPr id="7" name="Rectangle 6"/>
          <p:cNvSpPr/>
          <p:nvPr/>
        </p:nvSpPr>
        <p:spPr>
          <a:xfrm>
            <a:off x="5219591" y="4419600"/>
            <a:ext cx="3924409" cy="2209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800" dirty="0" smtClean="0">
                <a:latin typeface="NikoshBAN" pitchFamily="2" charset="0"/>
                <a:cs typeface="NikoshBAN" pitchFamily="2" charset="0"/>
              </a:rPr>
              <a:t>প্রত্যেকটা কম্পিউটার বা নেটওয়ার্কের নিজস্ব নিরাপত্তাব্যবস্থা থাকে, নিরাপত্তার দেয়াল ভেঙে ঢুকতে না পারাই হল </a:t>
            </a:r>
            <a:r>
              <a:rPr lang="en-US" sz="2800" dirty="0" smtClean="0">
                <a:latin typeface="NikoshBAN" pitchFamily="2" charset="0"/>
                <a:cs typeface="NikoshBAN" pitchFamily="2" charset="0"/>
              </a:rPr>
              <a:t>Firewall.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429261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95400"/>
          </a:xfrm>
        </p:spPr>
        <p:style>
          <a:lnRef idx="1">
            <a:schemeClr val="accent4"/>
          </a:lnRef>
          <a:fillRef idx="3">
            <a:schemeClr val="accent4"/>
          </a:fillRef>
          <a:effectRef idx="2">
            <a:schemeClr val="accent4"/>
          </a:effectRef>
          <a:fontRef idx="minor">
            <a:schemeClr val="lt1"/>
          </a:fontRef>
        </p:style>
        <p:txBody>
          <a:bodyPr>
            <a:normAutofit/>
          </a:bodyPr>
          <a:lstStyle/>
          <a:p>
            <a:r>
              <a:rPr lang="bn-IN" sz="4000" dirty="0" smtClean="0">
                <a:latin typeface="NikoshBAN" pitchFamily="2" charset="0"/>
                <a:cs typeface="NikoshBAN" pitchFamily="2" charset="0"/>
              </a:rPr>
              <a:t>ভিডিও চিত্রটি দেখ </a:t>
            </a:r>
            <a:endParaRPr lang="en-US" sz="4000" dirty="0">
              <a:latin typeface="NikoshBAN" pitchFamily="2" charset="0"/>
              <a:cs typeface="NikoshBAN" pitchFamily="2" charset="0"/>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245570392"/>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13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3144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368</Words>
  <Application>Microsoft Office PowerPoint</Application>
  <PresentationFormat>On-screen Show (4:3)</PresentationFormat>
  <Paragraphs>52</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Packager Shell Object</vt:lpstr>
      <vt:lpstr>PowerPoint Presentation</vt:lpstr>
      <vt:lpstr>মালতী রানী  সহকারী শিক্ষক  (কম্পিউটার)  বি,এ মুসলিম বহুমূখী উচ্চ বিদ্যালয়  মোবাইল-০১৭৩২১৩৩৫৩৭  rani_malati@yahoo.com  </vt:lpstr>
      <vt:lpstr>PowerPoint Presentation</vt:lpstr>
      <vt:lpstr>এ পাঠ শেষে শিক্ষার্থীরা-</vt:lpstr>
      <vt:lpstr>চিত্রদুটি দেখ ও চিন্তা কর </vt:lpstr>
      <vt:lpstr>PowerPoint Presentation</vt:lpstr>
      <vt:lpstr>চিত্রটি দেখ</vt:lpstr>
      <vt:lpstr>নিরাপত্তাবিষয়ক ধারণা </vt:lpstr>
      <vt:lpstr>ভিডিও চিত্রটি দেখ </vt:lpstr>
      <vt:lpstr>হ্যাকিং</vt:lpstr>
      <vt:lpstr>হ্যাকার</vt:lpstr>
      <vt:lpstr>হ্যাকিং-এর ক্ষতি</vt:lpstr>
      <vt:lpstr>Captcha </vt:lpstr>
      <vt:lpstr>নিরাপত্তাবিষয়ক ধারণা </vt:lpstr>
      <vt:lpstr>নিরাপত্তাবিষয়ক ধারণা</vt:lpstr>
      <vt:lpstr>নিরাপত্তাবিষয়ক ধারণা </vt:lpstr>
      <vt:lpstr>দলগত কাজ </vt:lpstr>
      <vt:lpstr>মূল্যায়ন</vt:lpstr>
      <vt:lpstr>বাড়ির কাজ</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Mala</dc:creator>
  <cp:lastModifiedBy>Mala</cp:lastModifiedBy>
  <cp:revision>114</cp:revision>
  <dcterms:created xsi:type="dcterms:W3CDTF">2014-06-14T16:05:51Z</dcterms:created>
  <dcterms:modified xsi:type="dcterms:W3CDTF">2014-06-20T14:13:22Z</dcterms:modified>
</cp:coreProperties>
</file>